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9" r:id="rId4"/>
    <p:sldId id="271" r:id="rId5"/>
    <p:sldId id="261" r:id="rId6"/>
    <p:sldId id="259" r:id="rId7"/>
    <p:sldId id="270" r:id="rId8"/>
    <p:sldId id="268" r:id="rId9"/>
    <p:sldId id="263" r:id="rId10"/>
    <p:sldId id="272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zione" id="{5748CD37-D647-42D7-B5F9-46F2D7885D07}">
          <p14:sldIdLst>
            <p14:sldId id="256"/>
          </p14:sldIdLst>
        </p14:section>
        <p14:section name="Diario di Bordo" id="{AE9C1077-247D-4259-84A0-C25117C55E58}">
          <p14:sldIdLst>
            <p14:sldId id="267"/>
            <p14:sldId id="269"/>
            <p14:sldId id="271"/>
            <p14:sldId id="261"/>
            <p14:sldId id="259"/>
            <p14:sldId id="270"/>
            <p14:sldId id="268"/>
            <p14:sldId id="263"/>
            <p14:sldId id="272"/>
            <p14:sldId id="273"/>
          </p14:sldIdLst>
        </p14:section>
        <p14:section name="Supervisione" id="{632A86F8-AD1E-4872-AC08-D48395C14B7F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AfN8BR3Se3+rSbXOVrf5w7tvg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C11E4-FF2F-47A8-B3DE-CDFFFB21D298}">
  <a:tblStyle styleId="{4E4C11E4-FF2F-47A8-B3DE-CDFFFB21D29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a7f55f2a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a7f55f2a1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a7f55f2a1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21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7E9B8A77-B9F8-DD8C-017B-FFE4658D4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a7f55f2a1_0_98:notes">
            <a:extLst>
              <a:ext uri="{FF2B5EF4-FFF2-40B4-BE49-F238E27FC236}">
                <a16:creationId xmlns:a16="http://schemas.microsoft.com/office/drawing/2014/main" id="{74C69DA4-ECDE-C8C9-4848-7DA13E88E8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a7f55f2a1_0_98:notes">
            <a:extLst>
              <a:ext uri="{FF2B5EF4-FFF2-40B4-BE49-F238E27FC236}">
                <a16:creationId xmlns:a16="http://schemas.microsoft.com/office/drawing/2014/main" id="{35EBB25A-56C1-49FF-520C-BDB7EC1982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a7f55f2a1_0_98:notes">
            <a:extLst>
              <a:ext uri="{FF2B5EF4-FFF2-40B4-BE49-F238E27FC236}">
                <a16:creationId xmlns:a16="http://schemas.microsoft.com/office/drawing/2014/main" id="{06643C5B-4EF2-62A0-B64A-099B4A849B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9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a7f55f2a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a7f55f2a1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aa7f55f2a1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a7f55f2a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a7f55f2a1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a7f55f2a1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F74D5EAD-3F4F-FCDA-26CB-A2C584C29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a7f55f2a1_0_98:notes">
            <a:extLst>
              <a:ext uri="{FF2B5EF4-FFF2-40B4-BE49-F238E27FC236}">
                <a16:creationId xmlns:a16="http://schemas.microsoft.com/office/drawing/2014/main" id="{F7263630-69EB-1120-0E44-824733BDE1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a7f55f2a1_0_98:notes">
            <a:extLst>
              <a:ext uri="{FF2B5EF4-FFF2-40B4-BE49-F238E27FC236}">
                <a16:creationId xmlns:a16="http://schemas.microsoft.com/office/drawing/2014/main" id="{E1468E0C-A9AD-EF9F-9255-72333AAF84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a7f55f2a1_0_98:notes">
            <a:extLst>
              <a:ext uri="{FF2B5EF4-FFF2-40B4-BE49-F238E27FC236}">
                <a16:creationId xmlns:a16="http://schemas.microsoft.com/office/drawing/2014/main" id="{26DF9AFA-F126-E221-8B48-119D285522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31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5D5B61C9-096E-13DB-011E-6946A4C3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a7f55f2a1_0_120:notes">
            <a:extLst>
              <a:ext uri="{FF2B5EF4-FFF2-40B4-BE49-F238E27FC236}">
                <a16:creationId xmlns:a16="http://schemas.microsoft.com/office/drawing/2014/main" id="{BD1CBBB2-ACEF-F9F1-CC18-4C29BFD091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a7f55f2a1_0_120:notes">
            <a:extLst>
              <a:ext uri="{FF2B5EF4-FFF2-40B4-BE49-F238E27FC236}">
                <a16:creationId xmlns:a16="http://schemas.microsoft.com/office/drawing/2014/main" id="{DC85C6E9-82ED-9FA2-CE0B-57019B9529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aa7f55f2a1_0_120:notes">
            <a:extLst>
              <a:ext uri="{FF2B5EF4-FFF2-40B4-BE49-F238E27FC236}">
                <a16:creationId xmlns:a16="http://schemas.microsoft.com/office/drawing/2014/main" id="{AE08A3CC-0959-1197-9D2C-AB4A058B2F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33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a7f55f2a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a7f55f2a1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aa7f55f2a1_0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78acc61a5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a78acc61a5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wentieth Century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21" name="Google Shape;21;p3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3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body" idx="1"/>
          </p:nvPr>
        </p:nvSpPr>
        <p:spPr>
          <a:xfrm rot="5400000">
            <a:off x="4246034" y="-1040553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4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wentieth Century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5" name="Google Shape;45;p37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1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Twentieth Century"/>
              <a:buNone/>
              <a:defRPr sz="5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746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Char char=" "/>
              <a:defRPr sz="23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Calibri"/>
              <a:buChar char="◦"/>
              <a:defRPr sz="21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Char char="◦"/>
              <a:defRPr sz="16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Char char="◦"/>
              <a:defRPr sz="16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Char char="◦"/>
              <a:defRPr sz="16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6" name="Google Shape;16;p3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1"/>
          <p:cNvCxnSpPr/>
          <p:nvPr/>
        </p:nvCxnSpPr>
        <p:spPr>
          <a:xfrm>
            <a:off x="6730766" y="3385954"/>
            <a:ext cx="4389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"/>
          <p:cNvSpPr txBox="1"/>
          <p:nvPr/>
        </p:nvSpPr>
        <p:spPr>
          <a:xfrm>
            <a:off x="5921450" y="142423"/>
            <a:ext cx="615632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B82585"/>
                </a:solidFill>
                <a:latin typeface="Calibri"/>
                <a:ea typeface="Calibri"/>
                <a:cs typeface="Calibri"/>
                <a:sym typeface="Calibri"/>
              </a:rPr>
              <a:t>LICEO GINNASIO STATALE ARISTOSSENO-TARANTO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6336827" y="1221048"/>
            <a:ext cx="5855173" cy="88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16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INDIRIZZO SCIENTIFICO INTERNAZIONALE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16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ESABAC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CLASSE  3 SEZ B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CLASSE  3 SEZ M</a:t>
            </a:r>
            <a:endParaRPr sz="1600" b="1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730766" y="2101249"/>
            <a:ext cx="51132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44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DIARIO DI BORDO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44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PCTO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44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2024/2025</a:t>
            </a:r>
            <a:endParaRPr sz="44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Finalissima della seconda edizione del torneo “Dire e contraddire ...">
            <a:extLst>
              <a:ext uri="{FF2B5EF4-FFF2-40B4-BE49-F238E27FC236}">
                <a16:creationId xmlns:a16="http://schemas.microsoft.com/office/drawing/2014/main" id="{AF011567-3FE2-8127-1589-436FADBE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4" y="178366"/>
            <a:ext cx="4514850" cy="55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o immagine per LICEO ARISTOSSENO">
            <a:extLst>
              <a:ext uri="{FF2B5EF4-FFF2-40B4-BE49-F238E27FC236}">
                <a16:creationId xmlns:a16="http://schemas.microsoft.com/office/drawing/2014/main" id="{6C9DD428-CA12-0D32-0958-BA47B52B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13" y="3548403"/>
            <a:ext cx="27146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0BC37-FC7D-82EF-CFA6-0F0BE981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cap="all" dirty="0">
                <a:solidFill>
                  <a:schemeClr val="accent5">
                    <a:lumMod val="75000"/>
                  </a:schemeClr>
                </a:solidFill>
              </a:rPr>
              <a:t>Cosa miglioreremmo </a:t>
            </a:r>
            <a:br>
              <a:rPr lang="it-IT" b="1" cap="all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1" cap="all" dirty="0">
                <a:solidFill>
                  <a:schemeClr val="accent5">
                    <a:lumMod val="75000"/>
                  </a:schemeClr>
                </a:solidFill>
              </a:rPr>
              <a:t>del progetto</a:t>
            </a:r>
            <a:endParaRPr lang="en-GB" b="1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BDF680-1222-78B7-4D15-1941A8890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it-IT" dirty="0"/>
              <a:t>Il nostro consiglio per migliorare il progetto è: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Aumentare le esercitazioni pratiche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Offrire una maggiore varietà dei temi di dibattito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Lasciare più tempo per la preparazione delle dispute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Far approfondire le tecniche di respirazione e di modulazione della voce a tutti gli studenti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Effettuare più sedute di selezione della squadra del Consiglio dell’Ordine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Dedicare più momenti di confronto libero tra i partecipanti, per sviluppare insieme le idee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Coinvolgere altre figure che utilizzano l’arte della comunicazione come giornalisti, psicologi, attori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59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CB34BB-4330-DA39-07A1-E38C41FC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cap="all" dirty="0">
                <a:solidFill>
                  <a:schemeClr val="accent5">
                    <a:lumMod val="75000"/>
                  </a:schemeClr>
                </a:solidFill>
              </a:rPr>
              <a:t>Cosa consiglieremmo agli studenti </a:t>
            </a:r>
            <a:br>
              <a:rPr lang="it-IT" sz="4000" b="1" cap="all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000" b="1" cap="all" dirty="0">
                <a:solidFill>
                  <a:schemeClr val="accent5">
                    <a:lumMod val="75000"/>
                  </a:schemeClr>
                </a:solidFill>
              </a:rPr>
              <a:t>che parteciperanno al progetto </a:t>
            </a:r>
            <a:br>
              <a:rPr lang="it-IT" sz="4000" b="1" cap="all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000" b="1" cap="all" dirty="0">
                <a:solidFill>
                  <a:schemeClr val="accent5">
                    <a:lumMod val="75000"/>
                  </a:schemeClr>
                </a:solidFill>
              </a:rPr>
              <a:t>il prossimo anno</a:t>
            </a:r>
            <a:endParaRPr lang="en-GB" sz="4000" b="1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416C2E-979E-4C97-F747-F8B7D1FAE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10058400" cy="450482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t-IT" sz="1800" dirty="0"/>
              <a:t>Per vivere al meglio questa bellissima esperienza, consiglieremmo di: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Non lasciarsi intimorire dalle insicurezze e dall’ansia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Partecipare agli incontri con attenzione  per imparare le tecniche da utilizzare in modo efficace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Affrontare tutto con curiosità e impegno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Aprirsi all’esperienza di ascolto attivo per poter crescere e migliorare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Approfittare dell’esperienza dei tutor come figure guida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Cercare nuovi punti di vista per guardare le cose da altre prospettive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Non aver paura di parlare e fare domande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Collaborare attivamente con il proprio team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Concentrarsi sulla comunicazione e non sul </a:t>
            </a:r>
            <a:r>
              <a:rPr lang="it-IT" sz="1800" dirty="0" err="1"/>
              <a:t>risultat</a:t>
            </a:r>
            <a:endParaRPr lang="en-GB" sz="1600" dirty="0"/>
          </a:p>
          <a:p>
            <a:pPr>
              <a:buFont typeface="Courier New" panose="02070309020205020404" pitchFamily="49" charset="0"/>
              <a:buChar char="o"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3920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78acc61a5_0_310"/>
          <p:cNvSpPr txBox="1"/>
          <p:nvPr/>
        </p:nvSpPr>
        <p:spPr>
          <a:xfrm>
            <a:off x="1245044" y="2650795"/>
            <a:ext cx="102732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it-IT" sz="4000" b="1" dirty="0">
                <a:solidFill>
                  <a:schemeClr val="accent5">
                    <a:lumMod val="75000"/>
                  </a:schemeClr>
                </a:solidFill>
              </a:rPr>
              <a:t>GRAZIE PER L’ATTENZIONE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endParaRPr lang="it-IT" sz="4000" b="1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it-IT" sz="40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GLI STUDENTI DELLA 3B E DELLA 3 M</a:t>
            </a:r>
            <a:endParaRPr sz="4000" b="1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Finalissima della seconda edizione del torneo “Dire e contraddire ...">
            <a:extLst>
              <a:ext uri="{FF2B5EF4-FFF2-40B4-BE49-F238E27FC236}">
                <a16:creationId xmlns:a16="http://schemas.microsoft.com/office/drawing/2014/main" id="{747C1D6B-B35B-933D-1D59-7D60A90A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" y="124517"/>
            <a:ext cx="2608703" cy="32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isultato immagine per LICEO ARISTOSSENO">
            <a:extLst>
              <a:ext uri="{FF2B5EF4-FFF2-40B4-BE49-F238E27FC236}">
                <a16:creationId xmlns:a16="http://schemas.microsoft.com/office/drawing/2014/main" id="{2B675CE3-6A7C-315B-DF23-39AF1BC12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741" y="4244598"/>
            <a:ext cx="3423259" cy="2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0D1374A-B3F9-EFBF-B336-A97905383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741" y="15600"/>
            <a:ext cx="3423259" cy="25674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a7f55f2a1_0_98"/>
          <p:cNvSpPr txBox="1">
            <a:spLocks noGrp="1"/>
          </p:cNvSpPr>
          <p:nvPr>
            <p:ph type="title"/>
          </p:nvPr>
        </p:nvSpPr>
        <p:spPr>
          <a:xfrm>
            <a:off x="1159200" y="316200"/>
            <a:ext cx="9584700" cy="1494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it-IT" sz="4000" b="1" dirty="0">
                <a:solidFill>
                  <a:schemeClr val="accent5">
                    <a:lumMod val="75000"/>
                  </a:schemeClr>
                </a:solidFill>
              </a:rPr>
              <a:t>CLASSI </a:t>
            </a:r>
            <a:br>
              <a:rPr lang="it-IT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000" b="1" dirty="0">
                <a:solidFill>
                  <a:schemeClr val="accent5">
                    <a:lumMod val="75000"/>
                  </a:schemeClr>
                </a:solidFill>
              </a:rPr>
              <a:t>3B E 3M</a:t>
            </a:r>
            <a:br>
              <a:rPr lang="it-IT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000" b="1" dirty="0">
                <a:solidFill>
                  <a:schemeClr val="accent5">
                    <a:lumMod val="75000"/>
                  </a:schemeClr>
                </a:solidFill>
              </a:rPr>
              <a:t>A.S. 2024/2025</a:t>
            </a:r>
            <a:endParaRPr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4" name="Google Shape;144;gaa7f55f2a1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3540" y="152491"/>
            <a:ext cx="926801" cy="9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DE674-22FF-4DA9-8EE9-7625F132B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6363AA-45D7-3CF9-7D84-4F600F242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720" y="3265713"/>
            <a:ext cx="4730621" cy="315374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B29DD95-E534-A107-213B-3B446F336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07931"/>
            <a:ext cx="3382114" cy="273386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EAD4050-3E22-FA65-6EA6-50FAF98701BE}"/>
              </a:ext>
            </a:extLst>
          </p:cNvPr>
          <p:cNvSpPr txBox="1"/>
          <p:nvPr/>
        </p:nvSpPr>
        <p:spPr>
          <a:xfrm>
            <a:off x="4757231" y="1986903"/>
            <a:ext cx="23886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3B</a:t>
            </a:r>
          </a:p>
          <a:p>
            <a:pPr algn="ctr"/>
            <a:r>
              <a:rPr lang="it-IT" sz="1200" b="1" dirty="0"/>
              <a:t>CASULLI Francesco</a:t>
            </a:r>
          </a:p>
          <a:p>
            <a:pPr algn="ctr"/>
            <a:r>
              <a:rPr lang="it-IT" sz="1200" b="1" dirty="0"/>
              <a:t>DE LEONARDO Gabriele</a:t>
            </a:r>
          </a:p>
          <a:p>
            <a:pPr algn="ctr"/>
            <a:r>
              <a:rPr lang="it-IT" sz="1200" b="1" dirty="0"/>
              <a:t>DILIBERTO Flavio</a:t>
            </a:r>
          </a:p>
          <a:p>
            <a:pPr algn="ctr"/>
            <a:r>
              <a:rPr lang="it-IT" sz="1200" b="1" dirty="0"/>
              <a:t>LANTONE Francesco</a:t>
            </a:r>
          </a:p>
          <a:p>
            <a:pPr algn="ctr"/>
            <a:r>
              <a:rPr lang="it-IT" sz="1200" b="1" dirty="0"/>
              <a:t>MOSCAGIURI Andrea</a:t>
            </a:r>
          </a:p>
          <a:p>
            <a:pPr algn="ctr"/>
            <a:r>
              <a:rPr lang="it-IT" sz="1200" b="1" dirty="0"/>
              <a:t>PIGNATELLI Alessia</a:t>
            </a:r>
          </a:p>
          <a:p>
            <a:pPr algn="ctr"/>
            <a:r>
              <a:rPr lang="it-IT" sz="1200" b="1" dirty="0"/>
              <a:t>PULITO Alice</a:t>
            </a:r>
          </a:p>
          <a:p>
            <a:pPr algn="ctr"/>
            <a:r>
              <a:rPr lang="it-IT" sz="1200" b="1" dirty="0"/>
              <a:t>SANTORO Francesco</a:t>
            </a:r>
          </a:p>
          <a:p>
            <a:pPr algn="ctr"/>
            <a:r>
              <a:rPr lang="it-IT" sz="1200" b="1" dirty="0"/>
              <a:t>SCHINAIA Alessandro</a:t>
            </a:r>
          </a:p>
          <a:p>
            <a:pPr algn="ctr"/>
            <a:endParaRPr lang="it-IT" sz="1200" b="1" dirty="0"/>
          </a:p>
          <a:p>
            <a:pPr algn="ctr"/>
            <a:r>
              <a:rPr lang="it-IT" sz="1200" b="1" dirty="0"/>
              <a:t>3M</a:t>
            </a:r>
          </a:p>
          <a:p>
            <a:pPr algn="ctr"/>
            <a:r>
              <a:rPr lang="it-IT" sz="1200" b="1" dirty="0"/>
              <a:t>AMMATURO Samuele</a:t>
            </a:r>
          </a:p>
          <a:p>
            <a:pPr algn="ctr"/>
            <a:r>
              <a:rPr lang="it-IT" sz="1200" b="1" dirty="0"/>
              <a:t>DI TODARO Gabriele</a:t>
            </a:r>
          </a:p>
          <a:p>
            <a:pPr algn="ctr"/>
            <a:r>
              <a:rPr lang="it-IT" sz="1200" b="1" dirty="0"/>
              <a:t>DONVITO Francesca</a:t>
            </a:r>
          </a:p>
          <a:p>
            <a:pPr algn="ctr"/>
            <a:r>
              <a:rPr lang="it-IT" sz="1200" b="1" dirty="0"/>
              <a:t>MAZZA Andrea</a:t>
            </a:r>
          </a:p>
          <a:p>
            <a:pPr algn="ctr"/>
            <a:r>
              <a:rPr lang="it-IT" sz="1200" b="1" dirty="0"/>
              <a:t>MICCOLI Martina</a:t>
            </a:r>
          </a:p>
          <a:p>
            <a:pPr algn="ctr"/>
            <a:r>
              <a:rPr lang="it-IT" sz="1200" b="1" dirty="0"/>
              <a:t>MORRONE Martina</a:t>
            </a:r>
          </a:p>
          <a:p>
            <a:pPr algn="ctr"/>
            <a:r>
              <a:rPr lang="it-IT" sz="1200" b="1" dirty="0"/>
              <a:t>PAGLIARA Lucrezia</a:t>
            </a:r>
          </a:p>
          <a:p>
            <a:pPr algn="ctr"/>
            <a:r>
              <a:rPr lang="it-IT" sz="1200" b="1" dirty="0"/>
              <a:t>PIRELLI Domenico</a:t>
            </a:r>
          </a:p>
          <a:p>
            <a:pPr algn="ctr"/>
            <a:r>
              <a:rPr lang="it-IT" sz="1200" b="1" dirty="0"/>
              <a:t>ROTOLO Giulia</a:t>
            </a:r>
          </a:p>
          <a:p>
            <a:pPr algn="ctr"/>
            <a:r>
              <a:rPr lang="it-IT" sz="1200" b="1" dirty="0"/>
              <a:t>TRATTO Lorenzo</a:t>
            </a:r>
          </a:p>
          <a:p>
            <a:pPr algn="ctr"/>
            <a:endParaRPr lang="en-GB" sz="12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3BFAA6-CC67-DBC1-BD87-583077A5C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267"/>
            <a:ext cx="3382114" cy="27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0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65F43204-E181-7016-5943-77EC53956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a7f55f2a1_0_98">
            <a:extLst>
              <a:ext uri="{FF2B5EF4-FFF2-40B4-BE49-F238E27FC236}">
                <a16:creationId xmlns:a16="http://schemas.microsoft.com/office/drawing/2014/main" id="{3E861EC2-151B-A940-D301-A82B571D1F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9200" y="316200"/>
            <a:ext cx="9584700" cy="1494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IL PCTO 2024/2025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4" name="Google Shape;144;gaa7f55f2a1_0_98">
            <a:extLst>
              <a:ext uri="{FF2B5EF4-FFF2-40B4-BE49-F238E27FC236}">
                <a16:creationId xmlns:a16="http://schemas.microsoft.com/office/drawing/2014/main" id="{6B699F26-783E-638F-7541-58A3A5C73B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3540" y="152491"/>
            <a:ext cx="926801" cy="9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A1A11-4690-BDB7-236E-5DD1B50A2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TITOLO «</a:t>
            </a:r>
            <a:r>
              <a:rPr lang="it-IT" b="1" dirty="0"/>
              <a:t>DIRE E CONTRADDIRE»</a:t>
            </a:r>
          </a:p>
          <a:p>
            <a:r>
              <a:rPr lang="it-IT" dirty="0"/>
              <a:t>ENTE PROPONENTE: </a:t>
            </a:r>
            <a:r>
              <a:rPr lang="it-IT" b="1" dirty="0"/>
              <a:t>ORDINE DEGLI AVVOCATI DI TARANTO</a:t>
            </a:r>
          </a:p>
          <a:p>
            <a:r>
              <a:rPr lang="it-IT" dirty="0"/>
              <a:t>LUOGO; </a:t>
            </a:r>
            <a:r>
              <a:rPr lang="it-IT" b="1" dirty="0"/>
              <a:t>TRIBUNALE DI TARANTO</a:t>
            </a:r>
          </a:p>
          <a:p>
            <a:endParaRPr lang="it-IT" b="1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AEF935-D5B8-18AA-9361-720243B2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62" y="3704253"/>
            <a:ext cx="4589079" cy="25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E1F21-1CDA-19A3-C426-A40B8C9F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cap="all" dirty="0">
                <a:solidFill>
                  <a:schemeClr val="accent5">
                    <a:lumMod val="75000"/>
                  </a:schemeClr>
                </a:solidFill>
              </a:rPr>
              <a:t>Le NOSTRE aspettative</a:t>
            </a:r>
            <a:endParaRPr lang="en-GB" b="1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7D9678-1E06-AA37-3970-9832FDFAD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Affrontare un’esperienza  stimolante e diversa dai soliti progetti PCTO di cui avevamo sentito parlare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Migliorare le nostre capacità di  espressione ed argomentazione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Imparare a gestire le nostre emozioni per parlare in pubblico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Metterci alla prova in un contesto di confronto costruttivo lavorando in gruppo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Incontrare altri studenti con la stessa voglia di crescere e di scoprire nuove prospettive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Sviluppare un pensiero critico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/>
              <a:t>Imparare ad esprimersi in modo chiaro e rispettoso</a:t>
            </a:r>
          </a:p>
          <a:p>
            <a:pPr marL="114300" indent="0">
              <a:buNone/>
            </a:pPr>
            <a:endParaRPr lang="it-IT" sz="1800" dirty="0"/>
          </a:p>
          <a:p>
            <a:pPr>
              <a:buFont typeface="Courier New" panose="02070309020205020404" pitchFamily="49" charset="0"/>
              <a:buChar char="o"/>
            </a:pPr>
            <a:endParaRPr lang="it-IT" sz="1800" dirty="0"/>
          </a:p>
          <a:p>
            <a:pPr>
              <a:buFont typeface="Courier New" panose="02070309020205020404" pitchFamily="49" charset="0"/>
              <a:buChar char="o"/>
            </a:pPr>
            <a:endParaRPr lang="it-IT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2658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a7f55f2a1_0_120"/>
          <p:cNvSpPr txBox="1">
            <a:spLocks noGrp="1"/>
          </p:cNvSpPr>
          <p:nvPr>
            <p:ph type="title"/>
          </p:nvPr>
        </p:nvSpPr>
        <p:spPr>
          <a:xfrm>
            <a:off x="2405641" y="332142"/>
            <a:ext cx="9584700" cy="1494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dirty="0">
                <a:solidFill>
                  <a:schemeClr val="accent5">
                    <a:lumMod val="75000"/>
                  </a:schemeClr>
                </a:solidFill>
              </a:rPr>
              <a:t>BREVE DESCRIZIONE DELL’ESPERIENZA</a:t>
            </a:r>
            <a:endParaRPr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2" name="Google Shape;172;gaa7f55f2a1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3540" y="152491"/>
            <a:ext cx="926801" cy="9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D3576D-6523-AF0D-4714-6560F342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940250"/>
            <a:ext cx="10279224" cy="376089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Twentieth Century"/>
              </a:rPr>
              <a:t> 	Il progetto “Dire e Contraddire” è un percorso formativo incentrato sull’arte della retorica e del dibattito. Abbiamo seguito lezioni teoriche di stampo storico-filosofico sul valore della parola e su quanto sia importante comunicare in modo giusto e rispettoso dell’altrui pensiero</a:t>
            </a:r>
            <a:r>
              <a:rPr lang="it-IT" sz="1600" dirty="0">
                <a:solidFill>
                  <a:srgbClr val="000000"/>
                </a:solidFill>
              </a:rPr>
              <a:t>. Abbiamo visto tre film molto significativi: “La parola ai giurati”, “The Great </a:t>
            </a:r>
            <a:r>
              <a:rPr lang="it-IT" sz="1600" dirty="0" err="1">
                <a:solidFill>
                  <a:srgbClr val="000000"/>
                </a:solidFill>
              </a:rPr>
              <a:t>Debaters</a:t>
            </a:r>
            <a:r>
              <a:rPr lang="it-IT" sz="1600" dirty="0">
                <a:solidFill>
                  <a:srgbClr val="000000"/>
                </a:solidFill>
              </a:rPr>
              <a:t>”, “Quasi Nemici”. Le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Twentieth Century"/>
              </a:rPr>
              <a:t>tutor esterne  ci hanno insegnato a costruire un discorso efficace e </a:t>
            </a:r>
            <a:r>
              <a:rPr lang="it-IT" sz="1600" b="0" i="0" u="none" strike="noStrike" dirty="0">
                <a:solidFill>
                  <a:srgbClr val="3F3F3F"/>
                </a:solidFill>
                <a:effectLst/>
                <a:latin typeface="Twentieth Century"/>
              </a:rPr>
              <a:t>le tecniche utili da sfruttare durante la disputa. Nelle esercitazioni pratiche, abbiamo simulato delle disput</a:t>
            </a:r>
            <a:r>
              <a:rPr lang="it-IT" sz="1600" dirty="0"/>
              <a:t>e </a:t>
            </a:r>
            <a:r>
              <a:rPr lang="it-IT" sz="1600" b="0" i="0" u="none" strike="noStrike" dirty="0">
                <a:solidFill>
                  <a:srgbClr val="3F3F3F"/>
                </a:solidFill>
                <a:effectLst/>
                <a:latin typeface="Twentieth Century"/>
              </a:rPr>
              <a:t>seguendo le regole del torneo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Twentieth Century"/>
              </a:rPr>
              <a:t>, preparando argomentazioni e controargomentazioni su varie tematiche. Il Torneo "Dire e Contraddire" è stato una sfida di parole, un laboratorio di pensiero, un'opportunità per imparare a discutere in modo intelligente e convincente, difendere le proprie idee e rispondere agli avversari senza litigare e cercando di trovare la miglior argomentazione alla tesi proposta. E’ stata un’opportunità per riflettere, confrontarsi, lavorare insieme. In seguito, due </a:t>
            </a:r>
            <a:r>
              <a:rPr lang="it-IT" sz="1600" dirty="0">
                <a:solidFill>
                  <a:srgbClr val="000000"/>
                </a:solidFill>
              </a:rPr>
              <a:t>ragazzi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Twentieth Century"/>
              </a:rPr>
              <a:t>della classe 3B sono stati selezionati per rappresentare l’ARISTOSSENO nella squadra del Consiglio dell’Ordine di Taranto insieme ad altri 8 ragazzi delle scuole partecipanti al progetto nella fase della selezione regionale a Bari, il 26 Marzo. E’ stato un onore per loro essere scelti anche tra i 5 titolari pronti ad argomentare ed eventualmente, a contro argomentare nelle fasi di selezione.</a:t>
            </a:r>
            <a:endParaRPr lang="it-IT" sz="1600" b="0" dirty="0">
              <a:effectLst/>
            </a:endParaRPr>
          </a:p>
          <a:p>
            <a:pPr algn="just">
              <a:buNone/>
            </a:pPr>
            <a:br>
              <a:rPr lang="it-IT" sz="1600" dirty="0"/>
            </a:br>
            <a:endParaRPr lang="en-GB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a7f55f2a1_0_98"/>
          <p:cNvSpPr txBox="1">
            <a:spLocks noGrp="1"/>
          </p:cNvSpPr>
          <p:nvPr>
            <p:ph type="title"/>
          </p:nvPr>
        </p:nvSpPr>
        <p:spPr>
          <a:xfrm>
            <a:off x="1159200" y="316200"/>
            <a:ext cx="9584700" cy="1494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I NOSTRI PUNTI DI FORZA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4" name="Google Shape;144;gaa7f55f2a1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3540" y="152491"/>
            <a:ext cx="926801" cy="9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13EA11-D871-232D-77DE-0D06EE35D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Determinazione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Volontà di mettersi in gioco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Desiderio di imparare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Capacità di improvvisazione e di adattamento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Chiarezza ed efficacia nell’esposizione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Buona sinergia per un lavoro di squadra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Capacità di ascolto e comprensione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9EBE9A60-5CCB-0E91-FE6E-B1F0433B4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a7f55f2a1_0_98">
            <a:extLst>
              <a:ext uri="{FF2B5EF4-FFF2-40B4-BE49-F238E27FC236}">
                <a16:creationId xmlns:a16="http://schemas.microsoft.com/office/drawing/2014/main" id="{F747F9F9-0BB7-217E-3CF5-97657ED2C3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9200" y="316200"/>
            <a:ext cx="9584700" cy="1494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I NOSTRI PUNTI DI DEBOLEZZA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4" name="Google Shape;144;gaa7f55f2a1_0_98">
            <a:extLst>
              <a:ext uri="{FF2B5EF4-FFF2-40B4-BE49-F238E27FC236}">
                <a16:creationId xmlns:a16="http://schemas.microsoft.com/office/drawing/2014/main" id="{F436ADE2-2EF1-EF28-B666-8FE3A2E46F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3540" y="152491"/>
            <a:ext cx="926801" cy="9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01DB57-3CFA-17E4-9147-1C4BD6888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Gestione  dell’emotività e dell’ansia in alcune situazioni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Paura del giudizio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Gestualità accentuata durante l’esposizione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Perfezionismo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Capacità di sintesi e di pianificazione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Paura di parlare in pubblico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20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48033742-EBFE-73D3-8D8E-E367B864F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a7f55f2a1_0_120">
            <a:extLst>
              <a:ext uri="{FF2B5EF4-FFF2-40B4-BE49-F238E27FC236}">
                <a16:creationId xmlns:a16="http://schemas.microsoft.com/office/drawing/2014/main" id="{A258DC42-4F8F-1490-B49D-4319F36832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9584700" cy="1494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cap="all" dirty="0">
                <a:solidFill>
                  <a:schemeClr val="accent5">
                    <a:lumMod val="75000"/>
                  </a:schemeClr>
                </a:solidFill>
              </a:rPr>
              <a:t>Il film che ci ha colpito</a:t>
            </a:r>
            <a:br>
              <a:rPr lang="it-IT" b="1" cap="all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1" cap="all" dirty="0">
                <a:solidFill>
                  <a:schemeClr val="accent5">
                    <a:lumMod val="75000"/>
                  </a:schemeClr>
                </a:solidFill>
              </a:rPr>
              <a:t>maggiormente</a:t>
            </a:r>
            <a:endParaRPr b="1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2" name="Google Shape;172;gaa7f55f2a1_0_120">
            <a:extLst>
              <a:ext uri="{FF2B5EF4-FFF2-40B4-BE49-F238E27FC236}">
                <a16:creationId xmlns:a16="http://schemas.microsoft.com/office/drawing/2014/main" id="{FC573E1A-F2BA-2B6D-14AB-31F92598B9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3540" y="152491"/>
            <a:ext cx="926801" cy="9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7B2A4B-08B3-7AE9-DBBB-4AD18BA5C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1800" dirty="0"/>
              <a:t>	Unanime è la preferenza per «LA PAROLA AI GIURATI» ( titolo originale «12 ANGRY MEN»), di </a:t>
            </a:r>
            <a:r>
              <a:rPr lang="it-IT" sz="1800" dirty="0" err="1"/>
              <a:t>S.Lumet</a:t>
            </a:r>
            <a:r>
              <a:rPr lang="it-IT" sz="1800" dirty="0"/>
              <a:t>, che invita lo spettatore a riflettere sulla forza della parola e del ragionamento. </a:t>
            </a:r>
            <a:r>
              <a:rPr lang="it-IT" sz="1800" dirty="0">
                <a:solidFill>
                  <a:srgbClr val="000000"/>
                </a:solidFill>
              </a:rPr>
              <a:t>Il film 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wentieth Century"/>
              </a:rPr>
              <a:t>i svolge quasi interamente in una sola stanza, dove 12 giurati devono decidere se condannare un ragazzo accusato di omicidio. Apparentemente il caso è chiuso, infatti all'inizio, tutti sono convinti della sua colpevolezza. Tutti tranne uno. Ma quel giurato inizia a sollevare dei dubbi. </a:t>
            </a:r>
            <a:r>
              <a:rPr lang="it-IT" sz="1800" dirty="0">
                <a:solidFill>
                  <a:srgbClr val="000000"/>
                </a:solidFill>
              </a:rPr>
              <a:t>L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wentieth Century"/>
              </a:rPr>
              <a:t>a discussione accende scontri, rivela pregiudizi e porta ciascuno a confrontarsi con la propria coscienza, e grazie all’arte della retorica il giurato riesce a far riflettere su alcune incongruenze ed a convincere il gruppo che il ragazzo non può essere giudicato colpevole oltre ogni ragionevole dubbio, e quindi è assolto. Ogni giurato rappresenta un aspetto diverso dell’animo umano e della società: il razzismo, la superficialità, l’orgoglio, la paura, ma anche il coraggio, l'empatia e il senso di giustizia. </a:t>
            </a:r>
            <a:endParaRPr lang="it-IT" sz="1800" b="0" dirty="0">
              <a:effectLst/>
            </a:endParaRPr>
          </a:p>
          <a:p>
            <a:pPr algn="just">
              <a:buNone/>
            </a:pPr>
            <a:br>
              <a:rPr lang="it-IT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6770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a7f55f2a1_0_138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9584700" cy="1494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cap="all" dirty="0">
                <a:solidFill>
                  <a:schemeClr val="accent5">
                    <a:lumMod val="75000"/>
                  </a:schemeClr>
                </a:solidFill>
              </a:rPr>
              <a:t>Cosa ci è piaciuto di più</a:t>
            </a:r>
            <a:endParaRPr b="1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0" name="Google Shape;200;gaa7f55f2a1_0_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3540" y="152491"/>
            <a:ext cx="926801" cy="9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F4BAA3-2CB8-312C-6AB4-D97C8F2AA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L’atmosfera positiva e di collaborazione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Il poter guardare le cose da differenti prospettive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La possibilità di mettersi alla prova nel confronto con gli altri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La costruzione delle strategie per raggiungere un obiettivo comune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La possibilità di imparare a gestire meglio l’ansia ed usare le parole con efficacia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La combinazione tra cinema e concetti di filosofia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Il rapporto che si è creato con i tutor ed i ragazzi delle altre scuole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L’opportunità di mettersi in gioco in qualcosa di nuovo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969</Words>
  <Application>Microsoft Office PowerPoint</Application>
  <PresentationFormat>Widescreen</PresentationFormat>
  <Paragraphs>109</Paragraphs>
  <Slides>12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Twentieth Century</vt:lpstr>
      <vt:lpstr>RetrospectVTI</vt:lpstr>
      <vt:lpstr>Presentazione standard di PowerPoint</vt:lpstr>
      <vt:lpstr>CLASSI  3B E 3M A.S. 2024/2025</vt:lpstr>
      <vt:lpstr>IL PCTO 2024/2025</vt:lpstr>
      <vt:lpstr>Le NOSTRE aspettative</vt:lpstr>
      <vt:lpstr>BREVE DESCRIZIONE DELL’ESPERIENZA</vt:lpstr>
      <vt:lpstr> I NOSTRI PUNTI DI FORZA</vt:lpstr>
      <vt:lpstr>I NOSTRI PUNTI DI DEBOLEZZA</vt:lpstr>
      <vt:lpstr>Il film che ci ha colpito maggiormente</vt:lpstr>
      <vt:lpstr>Cosa ci è piaciuto di più</vt:lpstr>
      <vt:lpstr>Cosa miglioreremmo  del progetto</vt:lpstr>
      <vt:lpstr>Cosa consiglieremmo agli studenti  che parteciperanno al progetto  il prossimo anno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Trimboli</dc:creator>
  <cp:lastModifiedBy>MARIANGELA RIZZO</cp:lastModifiedBy>
  <cp:revision>12</cp:revision>
  <dcterms:created xsi:type="dcterms:W3CDTF">2020-06-10T00:02:45Z</dcterms:created>
  <dcterms:modified xsi:type="dcterms:W3CDTF">2025-04-27T17:52:21Z</dcterms:modified>
</cp:coreProperties>
</file>